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264" r:id="rId3"/>
    <p:sldId id="266" r:id="rId4"/>
    <p:sldId id="267" r:id="rId5"/>
    <p:sldId id="281" r:id="rId6"/>
    <p:sldId id="269" r:id="rId7"/>
    <p:sldId id="295" r:id="rId8"/>
    <p:sldId id="265" r:id="rId9"/>
    <p:sldId id="296" r:id="rId10"/>
    <p:sldId id="279" r:id="rId11"/>
    <p:sldId id="270" r:id="rId12"/>
    <p:sldId id="273" r:id="rId13"/>
    <p:sldId id="287" r:id="rId14"/>
    <p:sldId id="286" r:id="rId15"/>
    <p:sldId id="285" r:id="rId16"/>
    <p:sldId id="288" r:id="rId17"/>
    <p:sldId id="289" r:id="rId18"/>
    <p:sldId id="290" r:id="rId19"/>
    <p:sldId id="292" r:id="rId20"/>
    <p:sldId id="293" r:id="rId21"/>
    <p:sldId id="294" r:id="rId22"/>
    <p:sldId id="274" r:id="rId23"/>
    <p:sldId id="275" r:id="rId24"/>
    <p:sldId id="276" r:id="rId25"/>
    <p:sldId id="277" r:id="rId26"/>
    <p:sldId id="278" r:id="rId27"/>
    <p:sldId id="272" r:id="rId28"/>
    <p:sldId id="268" r:id="rId29"/>
    <p:sldId id="282" r:id="rId30"/>
    <p:sldId id="271" r:id="rId31"/>
    <p:sldId id="28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5"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66" autoAdjust="0"/>
    <p:restoredTop sz="90909"/>
  </p:normalViewPr>
  <p:slideViewPr>
    <p:cSldViewPr snapToGrid="0">
      <p:cViewPr varScale="1">
        <p:scale>
          <a:sx n="121" d="100"/>
          <a:sy n="121" d="100"/>
        </p:scale>
        <p:origin x="273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in Geography, 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28</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29</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30</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45169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8</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9</a:t>
            </a:fld>
            <a:endParaRPr lang="en-US"/>
          </a:p>
        </p:txBody>
      </p:sp>
    </p:spTree>
    <p:extLst>
      <p:ext uri="{BB962C8B-B14F-4D97-AF65-F5344CB8AC3E}">
        <p14:creationId xmlns:p14="http://schemas.microsoft.com/office/powerpoint/2010/main" val="60865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11</a:t>
            </a:fld>
            <a:endParaRPr lang="en-US"/>
          </a:p>
        </p:txBody>
      </p:sp>
    </p:spTree>
    <p:extLst>
      <p:ext uri="{BB962C8B-B14F-4D97-AF65-F5344CB8AC3E}">
        <p14:creationId xmlns:p14="http://schemas.microsoft.com/office/powerpoint/2010/main" val="1267225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11/8/18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74121"/>
            <a:ext cx="4211522" cy="2657231"/>
          </a:xfrm>
        </p:spPr>
        <p:txBody>
          <a:bodyPr>
            <a:normAutofit fontScale="92500" lnSpcReduction="10000"/>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fontScale="92500" lnSpcReduction="10000"/>
          </a:bodyPr>
          <a:lstStyle/>
          <a:p>
            <a:pPr marL="0" indent="0">
              <a:lnSpc>
                <a:spcPct val="60000"/>
              </a:lnSpc>
              <a:buNone/>
            </a:pPr>
            <a:r>
              <a:rPr lang="en-US" sz="2600" dirty="0"/>
              <a:t>Colleen E. Reid, PhD, MPH</a:t>
            </a:r>
          </a:p>
          <a:p>
            <a:pPr marL="0" indent="0">
              <a:lnSpc>
                <a:spcPct val="60000"/>
              </a:lnSpc>
              <a:buNone/>
            </a:pPr>
            <a:r>
              <a:rPr lang="en-US" sz="1900" dirty="0"/>
              <a:t>Assistant Professor of Geography</a:t>
            </a:r>
          </a:p>
          <a:p>
            <a:pPr marL="0" indent="0">
              <a:lnSpc>
                <a:spcPct val="60000"/>
              </a:lnSpc>
              <a:buNone/>
            </a:pPr>
            <a:r>
              <a:rPr lang="en-US" sz="1900" dirty="0"/>
              <a:t>CU Boulder</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1CDA2F-144A-44EB-A2CC-90AF0722ED3B}"/>
              </a:ext>
            </a:extLst>
          </p:cNvPr>
          <p:cNvSpPr/>
          <p:nvPr/>
        </p:nvSpPr>
        <p:spPr>
          <a:xfrm>
            <a:off x="162097" y="759258"/>
            <a:ext cx="8777212" cy="496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490B6BD-BB72-694A-9921-14B47E039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2173" y="759258"/>
            <a:ext cx="7117136" cy="4964053"/>
          </a:xfrm>
        </p:spPr>
      </p:pic>
      <p:sp>
        <p:nvSpPr>
          <p:cNvPr id="2" name="TextBox 1">
            <a:extLst>
              <a:ext uri="{FF2B5EF4-FFF2-40B4-BE49-F238E27FC236}">
                <a16:creationId xmlns:a16="http://schemas.microsoft.com/office/drawing/2014/main" id="{BA878108-591E-9644-B5DD-AED1FE219CE2}"/>
              </a:ext>
            </a:extLst>
          </p:cNvPr>
          <p:cNvSpPr txBox="1"/>
          <p:nvPr/>
        </p:nvSpPr>
        <p:spPr>
          <a:xfrm>
            <a:off x="193515" y="3263124"/>
            <a:ext cx="1736518" cy="2462213"/>
          </a:xfrm>
          <a:prstGeom prst="rect">
            <a:avLst/>
          </a:prstGeom>
          <a:solidFill>
            <a:schemeClr val="tx1"/>
          </a:solid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025E2-3E7F-5948-B85F-7C8E7FCE9672}"/>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F0389C5-5D67-DF44-907B-1DE473410415}"/>
              </a:ext>
            </a:extLst>
          </p:cNvPr>
          <p:cNvGraphicFramePr>
            <a:graphicFrameLocks noGrp="1"/>
          </p:cNvGraphicFramePr>
          <p:nvPr>
            <p:ph idx="1"/>
            <p:extLst>
              <p:ext uri="{D42A27DB-BD31-4B8C-83A1-F6EECF244321}">
                <p14:modId xmlns:p14="http://schemas.microsoft.com/office/powerpoint/2010/main" val="3904581853"/>
              </p:ext>
            </p:extLst>
          </p:nvPr>
        </p:nvGraphicFramePr>
        <p:xfrm>
          <a:off x="54864" y="118238"/>
          <a:ext cx="9026271" cy="657517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974759445"/>
                    </a:ext>
                  </a:extLst>
                </a:gridCol>
                <a:gridCol w="3346704">
                  <a:extLst>
                    <a:ext uri="{9D8B030D-6E8A-4147-A177-3AD203B41FA5}">
                      <a16:colId xmlns:a16="http://schemas.microsoft.com/office/drawing/2014/main" val="622792419"/>
                    </a:ext>
                  </a:extLst>
                </a:gridCol>
                <a:gridCol w="1372743">
                  <a:extLst>
                    <a:ext uri="{9D8B030D-6E8A-4147-A177-3AD203B41FA5}">
                      <a16:colId xmlns:a16="http://schemas.microsoft.com/office/drawing/2014/main" val="2036898286"/>
                    </a:ext>
                  </a:extLst>
                </a:gridCol>
                <a:gridCol w="996696">
                  <a:extLst>
                    <a:ext uri="{9D8B030D-6E8A-4147-A177-3AD203B41FA5}">
                      <a16:colId xmlns:a16="http://schemas.microsoft.com/office/drawing/2014/main" val="2740981725"/>
                    </a:ext>
                  </a:extLst>
                </a:gridCol>
                <a:gridCol w="1389888">
                  <a:extLst>
                    <a:ext uri="{9D8B030D-6E8A-4147-A177-3AD203B41FA5}">
                      <a16:colId xmlns:a16="http://schemas.microsoft.com/office/drawing/2014/main" val="758946309"/>
                    </a:ext>
                  </a:extLst>
                </a:gridCol>
              </a:tblGrid>
              <a:tr h="99568">
                <a:tc>
                  <a:txBody>
                    <a:bodyPr/>
                    <a:lstStyle/>
                    <a:p>
                      <a:pPr rtl="0" fontAlgn="b"/>
                      <a:r>
                        <a:rPr lang="en-US" sz="1200" dirty="0">
                          <a:effectLst/>
                        </a:rPr>
                        <a:t>Variables</a:t>
                      </a:r>
                    </a:p>
                  </a:txBody>
                  <a:tcPr marL="28575" marR="28575" marT="19050" marB="19050" anchor="b">
                    <a:solidFill>
                      <a:schemeClr val="accent3"/>
                    </a:solidFill>
                  </a:tcPr>
                </a:tc>
                <a:tc>
                  <a:txBody>
                    <a:bodyPr/>
                    <a:lstStyle/>
                    <a:p>
                      <a:pPr rtl="0" fontAlgn="b"/>
                      <a:r>
                        <a:rPr lang="en-US" sz="1200" dirty="0">
                          <a:effectLst/>
                        </a:rPr>
                        <a:t>Data Source</a:t>
                      </a:r>
                    </a:p>
                  </a:txBody>
                  <a:tcPr marL="28575" marR="28575" marT="19050" marB="19050" anchor="b">
                    <a:solidFill>
                      <a:schemeClr val="accent3"/>
                    </a:solidFill>
                  </a:tcPr>
                </a:tc>
                <a:tc>
                  <a:txBody>
                    <a:bodyPr/>
                    <a:lstStyle/>
                    <a:p>
                      <a:pPr rtl="0" fontAlgn="b"/>
                      <a:r>
                        <a:rPr lang="en-US" sz="1200" dirty="0">
                          <a:effectLst/>
                        </a:rPr>
                        <a:t>Temporal Resolution</a:t>
                      </a:r>
                    </a:p>
                  </a:txBody>
                  <a:tcPr marL="28575" marR="28575" marT="19050" marB="19050" anchor="b">
                    <a:solidFill>
                      <a:schemeClr val="accent3"/>
                    </a:solidFill>
                  </a:tcPr>
                </a:tc>
                <a:tc>
                  <a:txBody>
                    <a:bodyPr/>
                    <a:lstStyle/>
                    <a:p>
                      <a:pPr rtl="0" fontAlgn="b"/>
                      <a:r>
                        <a:rPr lang="en-US" sz="1200" dirty="0">
                          <a:effectLst/>
                        </a:rPr>
                        <a:t>Spatial Resolution</a:t>
                      </a:r>
                    </a:p>
                  </a:txBody>
                  <a:tcPr marL="28575" marR="28575" marT="19050" marB="19050" anchor="b">
                    <a:solidFill>
                      <a:schemeClr val="accent3"/>
                    </a:solidFill>
                  </a:tcPr>
                </a:tc>
                <a:tc>
                  <a:txBody>
                    <a:bodyPr/>
                    <a:lstStyle/>
                    <a:p>
                      <a:pPr rtl="0" fontAlgn="b"/>
                      <a:r>
                        <a:rPr lang="en-US" sz="1200" dirty="0">
                          <a:effectLst/>
                        </a:rPr>
                        <a:t>Buffer Size</a:t>
                      </a:r>
                    </a:p>
                  </a:txBody>
                  <a:tcPr marL="28575" marR="28575" marT="19050" marB="19050" anchor="b">
                    <a:solidFill>
                      <a:schemeClr val="accent3"/>
                    </a:solidFill>
                  </a:tcPr>
                </a:tc>
                <a:extLst>
                  <a:ext uri="{0D108BD9-81ED-4DB2-BD59-A6C34878D82A}">
                    <a16:rowId xmlns:a16="http://schemas.microsoft.com/office/drawing/2014/main" val="3080657254"/>
                  </a:ext>
                </a:extLst>
              </a:tr>
              <a:tr h="223520">
                <a:tc>
                  <a:txBody>
                    <a:bodyPr/>
                    <a:lstStyle/>
                    <a:p>
                      <a:pPr rtl="0" fontAlgn="b"/>
                      <a:r>
                        <a:rPr lang="en-US" sz="1200" dirty="0">
                          <a:effectLst/>
                        </a:rPr>
                        <a:t>Dependent Variable</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4164976587"/>
                  </a:ext>
                </a:extLst>
              </a:tr>
              <a:tr h="370840">
                <a:tc>
                  <a:txBody>
                    <a:bodyPr/>
                    <a:lstStyle/>
                    <a:p>
                      <a:pPr rtl="0" fontAlgn="b"/>
                      <a:r>
                        <a:rPr lang="en-US" sz="1200" i="0" dirty="0">
                          <a:effectLst/>
                          <a:latin typeface="Arial" panose="020B0604020202020204" pitchFamily="34" charset="0"/>
                        </a:rPr>
                        <a:t>PM2.5 from monitoring stations</a:t>
                      </a:r>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US EPA, states</a:t>
                      </a:r>
                      <a:br>
                        <a:rPr lang="en-US" sz="1200" dirty="0">
                          <a:effectLst/>
                        </a:rPr>
                      </a:br>
                      <a:r>
                        <a:rPr lang="en-US" sz="1200" dirty="0">
                          <a:effectLst/>
                        </a:rPr>
                        <a:t>Federal Land Manager Environmental Database, Fire Cache Smoke Monitor Archive, IMPROVE Network, academic research groups</a:t>
                      </a:r>
                    </a:p>
                  </a:txBody>
                  <a:tcPr marL="28575" marR="28575" marT="19050" marB="19050" anchor="b">
                    <a:solidFill>
                      <a:schemeClr val="accent3">
                        <a:lumMod val="20000"/>
                        <a:lumOff val="80000"/>
                      </a:schemeClr>
                    </a:solidFill>
                  </a:tcPr>
                </a:tc>
                <a:tc>
                  <a:txBody>
                    <a:bodyPr/>
                    <a:lstStyle/>
                    <a:p>
                      <a:pPr rtl="0" fontAlgn="b"/>
                      <a:r>
                        <a:rPr lang="en-US" sz="1200" dirty="0">
                          <a:effectLst/>
                        </a:rPr>
                        <a:t>Daily or hourly</a:t>
                      </a:r>
                    </a:p>
                  </a:txBody>
                  <a:tcPr marL="28575" marR="28575" marT="19050" marB="19050" anchor="b">
                    <a:solidFill>
                      <a:schemeClr val="accent3">
                        <a:lumMod val="20000"/>
                        <a:lumOff val="80000"/>
                      </a:schemeClr>
                    </a:solidFill>
                  </a:tcPr>
                </a:tc>
                <a:tc>
                  <a:txBody>
                    <a:bodyPr/>
                    <a:lstStyle/>
                    <a:p>
                      <a:pPr rtl="0" fontAlgn="b"/>
                      <a:r>
                        <a:rPr lang="en-US" sz="1200" dirty="0">
                          <a:effectLst/>
                        </a:rPr>
                        <a:t>point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99613557"/>
                  </a:ext>
                </a:extLst>
              </a:tr>
              <a:tr h="227076">
                <a:tc>
                  <a:txBody>
                    <a:bodyPr/>
                    <a:lstStyle/>
                    <a:p>
                      <a:pPr rtl="0" fontAlgn="b"/>
                      <a:r>
                        <a:rPr lang="en-US" sz="1200" dirty="0">
                          <a:effectLst/>
                        </a:rPr>
                        <a:t>Spatiotemporal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2671475511"/>
                  </a:ext>
                </a:extLst>
              </a:tr>
              <a:tr h="370840">
                <a:tc>
                  <a:txBody>
                    <a:bodyPr/>
                    <a:lstStyle/>
                    <a:p>
                      <a:pPr rtl="0" fontAlgn="b"/>
                      <a:r>
                        <a:rPr lang="en-US" sz="1200" dirty="0">
                          <a:effectLst/>
                        </a:rPr>
                        <a:t>GOES Aerosol and Smoke Product (GASP) AOD</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Hourly</a:t>
                      </a:r>
                    </a:p>
                  </a:txBody>
                  <a:tcPr marL="28575" marR="28575" marT="19050" marB="19050" anchor="b">
                    <a:solidFill>
                      <a:schemeClr val="accent3">
                        <a:lumMod val="20000"/>
                        <a:lumOff val="80000"/>
                      </a:schemeClr>
                    </a:solidFill>
                  </a:tcPr>
                </a:tc>
                <a:tc>
                  <a:txBody>
                    <a:bodyPr/>
                    <a:lstStyle/>
                    <a:p>
                      <a:pPr rtl="0" fontAlgn="b"/>
                      <a:r>
                        <a:rPr lang="en-US" sz="1200" dirty="0">
                          <a:effectLst/>
                        </a:rPr>
                        <a:t>4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516739270"/>
                  </a:ext>
                </a:extLst>
              </a:tr>
              <a:tr h="370840">
                <a:tc>
                  <a:txBody>
                    <a:bodyPr/>
                    <a:lstStyle/>
                    <a:p>
                      <a:pPr rtl="0" fontAlgn="b"/>
                      <a:r>
                        <a:rPr lang="en-US" sz="1200" b="0" dirty="0">
                          <a:solidFill>
                            <a:srgbClr val="000000"/>
                          </a:solidFill>
                          <a:effectLst/>
                          <a:latin typeface="Arial" panose="020B0604020202020204" pitchFamily="34" charset="0"/>
                        </a:rPr>
                        <a:t>Multi-Angle Implementation of Atmospheric Correction (MAIAC) AOD</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829256686"/>
                  </a:ext>
                </a:extLst>
              </a:tr>
              <a:tr h="241934">
                <a:tc>
                  <a:txBody>
                    <a:bodyPr/>
                    <a:lstStyle/>
                    <a:p>
                      <a:pPr rtl="0" fontAlgn="b"/>
                      <a:r>
                        <a:rPr lang="en-US" sz="1200">
                          <a:effectLst/>
                        </a:rPr>
                        <a:t>MODIS Active Fire Detection</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0827999"/>
                  </a:ext>
                </a:extLst>
              </a:tr>
              <a:tr h="228600">
                <a:tc>
                  <a:txBody>
                    <a:bodyPr/>
                    <a:lstStyle/>
                    <a:p>
                      <a:pPr rtl="0" fontAlgn="b"/>
                      <a:r>
                        <a:rPr lang="en-US" sz="1200">
                          <a:effectLst/>
                        </a:rPr>
                        <a:t>VIIRS Fire Occurence</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b="0">
                          <a:solidFill>
                            <a:srgbClr val="323232"/>
                          </a:solidFill>
                          <a:effectLst/>
                          <a:latin typeface="Arial" panose="020B0604020202020204" pitchFamily="34" charset="0"/>
                        </a:rPr>
                        <a:t>375 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420143327"/>
                  </a:ext>
                </a:extLst>
              </a:tr>
              <a:tr h="0">
                <a:tc>
                  <a:txBody>
                    <a:bodyPr/>
                    <a:lstStyle/>
                    <a:p>
                      <a:pPr rtl="0" fontAlgn="b"/>
                      <a:r>
                        <a:rPr lang="en-US" sz="1200" dirty="0">
                          <a:effectLst/>
                        </a:rPr>
                        <a:t>Hazard Mapping System (HMS) Smoke and Fire Product</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dirty="0">
                          <a:effectLst/>
                        </a:rPr>
                        <a:t>4km </a:t>
                      </a:r>
                    </a:p>
                  </a:txBody>
                  <a:tcPr marL="28575" marR="28575" marT="19050" marB="19050" anchor="b">
                    <a:solidFill>
                      <a:schemeClr val="accent3">
                        <a:lumMod val="20000"/>
                        <a:lumOff val="80000"/>
                      </a:schemeClr>
                    </a:solidFill>
                  </a:tcPr>
                </a:tc>
                <a:tc>
                  <a:txBody>
                    <a:bodyPr/>
                    <a:lstStyle/>
                    <a:p>
                      <a:pPr rtl="0" fontAlgn="b"/>
                      <a:r>
                        <a:rPr lang="en-US" sz="1200">
                          <a:effectLst/>
                        </a:rPr>
                        <a:t>25km, 50, 100km, 500km, 1000km, 2000km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697366062"/>
                  </a:ext>
                </a:extLst>
              </a:tr>
              <a:tr h="370840">
                <a:tc>
                  <a:txBody>
                    <a:bodyPr/>
                    <a:lstStyle/>
                    <a:p>
                      <a:pPr rtl="0" fontAlgn="b"/>
                      <a:r>
                        <a:rPr lang="en-US" sz="1200">
                          <a:effectLst/>
                        </a:rPr>
                        <a:t>MODIS Normalized Difference Vegetation Index (NDVI)</a:t>
                      </a:r>
                    </a:p>
                  </a:txBody>
                  <a:tcPr marL="28575" marR="28575" marT="19050" marB="19050" anchor="b">
                    <a:solidFill>
                      <a:schemeClr val="accent3">
                        <a:lumMod val="20000"/>
                        <a:lumOff val="80000"/>
                      </a:schemeClr>
                    </a:solidFill>
                  </a:tcPr>
                </a:tc>
                <a:tc>
                  <a:txBody>
                    <a:bodyPr/>
                    <a:lstStyle/>
                    <a:p>
                      <a:pPr rtl="0" fontAlgn="b"/>
                      <a:r>
                        <a:rPr lang="en-US" sz="120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Monthly</a:t>
                      </a:r>
                    </a:p>
                  </a:txBody>
                  <a:tcPr marL="28575" marR="28575" marT="19050" marB="19050" anchor="b">
                    <a:solidFill>
                      <a:schemeClr val="accent3">
                        <a:lumMod val="20000"/>
                        <a:lumOff val="80000"/>
                      </a:schemeClr>
                    </a:solidFill>
                  </a:tcPr>
                </a:tc>
                <a:tc>
                  <a:txBody>
                    <a:bodyPr/>
                    <a:lstStyle/>
                    <a:p>
                      <a:pPr rtl="0" fontAlgn="b"/>
                      <a:r>
                        <a:rPr lang="en-US" sz="1200" dirty="0">
                          <a:effectLst/>
                        </a:rPr>
                        <a:t>1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940321492"/>
                  </a:ext>
                </a:extLst>
              </a:tr>
              <a:tr h="256032">
                <a:tc>
                  <a:txBody>
                    <a:bodyPr/>
                    <a:lstStyle/>
                    <a:p>
                      <a:pPr rtl="0" fontAlgn="b"/>
                      <a:r>
                        <a:rPr lang="en-US" sz="1200" dirty="0">
                          <a:effectLst/>
                        </a:rPr>
                        <a:t>14 Meteorological Variables</a:t>
                      </a:r>
                    </a:p>
                  </a:txBody>
                  <a:tcPr marL="28575" marR="28575" marT="19050" marB="19050" anchor="b">
                    <a:solidFill>
                      <a:schemeClr val="accent3">
                        <a:lumMod val="20000"/>
                        <a:lumOff val="80000"/>
                      </a:schemeClr>
                    </a:solidFill>
                  </a:tcPr>
                </a:tc>
                <a:tc>
                  <a:txBody>
                    <a:bodyPr/>
                    <a:lstStyle/>
                    <a:p>
                      <a:pPr rtl="0" fontAlgn="b"/>
                      <a:r>
                        <a:rPr lang="en-US" sz="1200">
                          <a:effectLst/>
                        </a:rPr>
                        <a:t>NOAA: North American Mesoscale (NAM) Forecast System</a:t>
                      </a:r>
                    </a:p>
                  </a:txBody>
                  <a:tcPr marL="28575" marR="28575" marT="19050" marB="19050" anchor="b">
                    <a:solidFill>
                      <a:schemeClr val="accent3">
                        <a:lumMod val="20000"/>
                        <a:lumOff val="80000"/>
                      </a:schemeClr>
                    </a:solidFill>
                  </a:tcPr>
                </a:tc>
                <a:tc>
                  <a:txBody>
                    <a:bodyPr/>
                    <a:lstStyle/>
                    <a:p>
                      <a:pPr rtl="0" fontAlgn="b"/>
                      <a:r>
                        <a:rPr lang="en-US" sz="1200">
                          <a:effectLst/>
                        </a:rPr>
                        <a:t>6-Hourly</a:t>
                      </a:r>
                    </a:p>
                  </a:txBody>
                  <a:tcPr marL="28575" marR="28575" marT="19050" marB="19050" anchor="b">
                    <a:solidFill>
                      <a:schemeClr val="accent3">
                        <a:lumMod val="20000"/>
                        <a:lumOff val="80000"/>
                      </a:schemeClr>
                    </a:solidFill>
                  </a:tcPr>
                </a:tc>
                <a:tc>
                  <a:txBody>
                    <a:bodyPr/>
                    <a:lstStyle/>
                    <a:p>
                      <a:pPr rtl="0" fontAlgn="b"/>
                      <a:r>
                        <a:rPr lang="en-US" sz="1200">
                          <a:effectLst/>
                        </a:rPr>
                        <a:t>12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780257065"/>
                  </a:ext>
                </a:extLst>
              </a:tr>
              <a:tr h="219456">
                <a:tc>
                  <a:txBody>
                    <a:bodyPr/>
                    <a:lstStyle/>
                    <a:p>
                      <a:pPr rtl="0" fontAlgn="b"/>
                      <a:r>
                        <a:rPr lang="en-US" sz="1200" dirty="0">
                          <a:effectLst/>
                        </a:rPr>
                        <a:t>Spatial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3483852120"/>
                  </a:ext>
                </a:extLst>
              </a:tr>
              <a:tr h="219456">
                <a:tc>
                  <a:txBody>
                    <a:bodyPr/>
                    <a:lstStyle/>
                    <a:p>
                      <a:pPr rtl="0" fontAlgn="b"/>
                      <a:r>
                        <a:rPr lang="en-US" sz="1200" dirty="0">
                          <a:effectLst/>
                        </a:rPr>
                        <a:t>Elevation (m)</a:t>
                      </a:r>
                    </a:p>
                  </a:txBody>
                  <a:tcPr marL="28575" marR="28575" marT="19050" marB="19050" anchor="b">
                    <a:solidFill>
                      <a:schemeClr val="accent3">
                        <a:lumMod val="20000"/>
                        <a:lumOff val="80000"/>
                      </a:schemeClr>
                    </a:solidFill>
                  </a:tcPr>
                </a:tc>
                <a:tc>
                  <a:txBody>
                    <a:bodyPr/>
                    <a:lstStyle/>
                    <a:p>
                      <a:pPr rtl="0" fontAlgn="b"/>
                      <a:r>
                        <a:rPr lang="en-US" sz="1200" dirty="0">
                          <a:effectLst/>
                        </a:rPr>
                        <a:t>USGS</a:t>
                      </a:r>
                    </a:p>
                  </a:txBody>
                  <a:tcPr marL="28575" marR="28575" marT="19050" marB="19050" anchor="b">
                    <a:solidFill>
                      <a:schemeClr val="accent3">
                        <a:lumMod val="20000"/>
                        <a:lumOff val="80000"/>
                      </a:schemeClr>
                    </a:solidFill>
                  </a:tcPr>
                </a:tc>
                <a:tc>
                  <a:txBody>
                    <a:bodyPr/>
                    <a:lstStyle/>
                    <a:p>
                      <a:pPr rtl="0" fontAlgn="b"/>
                      <a:r>
                        <a:rPr lang="en-US" sz="1200" dirty="0">
                          <a:effectLst/>
                        </a:rPr>
                        <a:t>Nominal 2-month cycle</a:t>
                      </a:r>
                    </a:p>
                  </a:txBody>
                  <a:tcPr marL="28575" marR="28575" marT="19050" marB="19050" anchor="b">
                    <a:solidFill>
                      <a:schemeClr val="accent3">
                        <a:lumMod val="20000"/>
                        <a:lumOff val="80000"/>
                      </a:schemeClr>
                    </a:solidFill>
                  </a:tcPr>
                </a:tc>
                <a:tc>
                  <a:txBody>
                    <a:bodyPr/>
                    <a:lstStyle/>
                    <a:p>
                      <a:pPr rtl="0" fontAlgn="b"/>
                      <a:r>
                        <a:rPr lang="en-US" sz="1200" dirty="0">
                          <a:effectLst/>
                        </a:rPr>
                        <a:t>1 arc-second</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999041706"/>
                  </a:ext>
                </a:extLst>
              </a:tr>
              <a:tr h="184404">
                <a:tc>
                  <a:txBody>
                    <a:bodyPr/>
                    <a:lstStyle/>
                    <a:p>
                      <a:pPr rtl="0" fontAlgn="b"/>
                      <a:r>
                        <a:rPr lang="en-US" sz="1200">
                          <a:effectLst/>
                        </a:rPr>
                        <a:t>Percentages of land cover types </a:t>
                      </a:r>
                    </a:p>
                  </a:txBody>
                  <a:tcPr marL="28575" marR="28575" marT="19050" marB="19050" anchor="b">
                    <a:solidFill>
                      <a:schemeClr val="accent3">
                        <a:lumMod val="20000"/>
                        <a:lumOff val="80000"/>
                      </a:schemeClr>
                    </a:solidFill>
                  </a:tcPr>
                </a:tc>
                <a:tc>
                  <a:txBody>
                    <a:bodyPr/>
                    <a:lstStyle/>
                    <a:p>
                      <a:pPr rtl="0" fontAlgn="b"/>
                      <a:r>
                        <a:rPr lang="en-US" sz="1200" dirty="0">
                          <a:effectLst/>
                        </a:rPr>
                        <a:t>National Land Cover Database 2011</a:t>
                      </a:r>
                    </a:p>
                  </a:txBody>
                  <a:tcPr marL="28575" marR="28575" marT="19050" marB="19050" anchor="b">
                    <a:solidFill>
                      <a:schemeClr val="accent3">
                        <a:lumMod val="20000"/>
                        <a:lumOff val="80000"/>
                      </a:schemeClr>
                    </a:solidFill>
                  </a:tcPr>
                </a:tc>
                <a:tc>
                  <a:txBody>
                    <a:bodyPr/>
                    <a:lstStyle/>
                    <a:p>
                      <a:pPr rtl="0" fontAlgn="b"/>
                      <a:r>
                        <a:rPr lang="en-US" sz="1200">
                          <a:effectLst/>
                        </a:rPr>
                        <a:t>Every 5 years</a:t>
                      </a:r>
                    </a:p>
                  </a:txBody>
                  <a:tcPr marL="28575" marR="28575" marT="19050" marB="19050" anchor="b">
                    <a:solidFill>
                      <a:schemeClr val="accent3">
                        <a:lumMod val="20000"/>
                        <a:lumOff val="80000"/>
                      </a:schemeClr>
                    </a:solidFill>
                  </a:tcPr>
                </a:tc>
                <a:tc>
                  <a:txBody>
                    <a:bodyPr/>
                    <a:lstStyle/>
                    <a:p>
                      <a:pPr rtl="0" fontAlgn="b"/>
                      <a:r>
                        <a:rPr lang="en-US" sz="1200">
                          <a:effectLst/>
                        </a:rPr>
                        <a:t>30 m</a:t>
                      </a:r>
                    </a:p>
                  </a:txBody>
                  <a:tcPr marL="28575" marR="28575" marT="19050" marB="19050" anchor="b">
                    <a:solidFill>
                      <a:schemeClr val="accent3">
                        <a:lumMod val="20000"/>
                        <a:lumOff val="80000"/>
                      </a:schemeClr>
                    </a:solidFill>
                  </a:tcPr>
                </a:tc>
                <a:tc>
                  <a:txBody>
                    <a:bodyPr/>
                    <a:lstStyle/>
                    <a:p>
                      <a:pPr rtl="0" fontAlgn="b"/>
                      <a:r>
                        <a:rPr lang="en-US" sz="1200">
                          <a:effectLst/>
                        </a:rPr>
                        <a:t>1km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193331275"/>
                  </a:ext>
                </a:extLst>
              </a:tr>
              <a:tr h="370840">
                <a:tc>
                  <a:txBody>
                    <a:bodyPr/>
                    <a:lstStyle/>
                    <a:p>
                      <a:pPr rtl="0" fontAlgn="b"/>
                      <a:r>
                        <a:rPr lang="en-US" sz="1200">
                          <a:effectLst/>
                        </a:rPr>
                        <a:t>Kilometers of highway within buffer zones</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Arial" panose="020B0604020202020204" pitchFamily="34" charset="0"/>
                        </a:rPr>
                        <a:t>National Highways Planning Network, US DOT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100, 250, 500, and 1000 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430840250"/>
                  </a:ext>
                </a:extLst>
              </a:tr>
              <a:tr h="208788">
                <a:tc>
                  <a:txBody>
                    <a:bodyPr/>
                    <a:lstStyle/>
                    <a:p>
                      <a:pPr rtl="0" fontAlgn="b"/>
                      <a:r>
                        <a:rPr lang="en-US" sz="1200" dirty="0">
                          <a:effectLst/>
                        </a:rPr>
                        <a:t>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1078801679"/>
                  </a:ext>
                </a:extLst>
              </a:tr>
              <a:tr h="210312">
                <a:tc>
                  <a:txBody>
                    <a:bodyPr/>
                    <a:lstStyle/>
                    <a:p>
                      <a:pPr rtl="0" fontAlgn="b"/>
                      <a:r>
                        <a:rPr lang="en-US" sz="1200" dirty="0">
                          <a:effectLst/>
                        </a:rPr>
                        <a:t>Julian Date</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329189025"/>
                  </a:ext>
                </a:extLst>
              </a:tr>
              <a:tr h="201168">
                <a:tc>
                  <a:txBody>
                    <a:bodyPr/>
                    <a:lstStyle/>
                    <a:p>
                      <a:pPr rtl="0" fontAlgn="b"/>
                      <a:r>
                        <a:rPr lang="en-US" sz="1200">
                          <a:effectLst/>
                        </a:rPr>
                        <a:t>Weekend</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296973037"/>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5813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pic>
        <p:nvPicPr>
          <p:cNvPr id="5" name="Content Placeholder 3">
            <a:extLst>
              <a:ext uri="{FF2B5EF4-FFF2-40B4-BE49-F238E27FC236}">
                <a16:creationId xmlns:a16="http://schemas.microsoft.com/office/drawing/2014/main" id="{B99EA8D9-29BE-3C4C-98BE-5E406EF0DE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440029"/>
            <a:ext cx="4146860" cy="2937863"/>
          </a:xfrm>
        </p:spPr>
      </p:pic>
      <p:sp>
        <p:nvSpPr>
          <p:cNvPr id="6" name="TextBox 5">
            <a:extLst>
              <a:ext uri="{FF2B5EF4-FFF2-40B4-BE49-F238E27FC236}">
                <a16:creationId xmlns:a16="http://schemas.microsoft.com/office/drawing/2014/main" id="{49CE38F7-2D53-FC4D-BD4D-FCB06EFD4226}"/>
              </a:ext>
            </a:extLst>
          </p:cNvPr>
          <p:cNvSpPr txBox="1"/>
          <p:nvPr/>
        </p:nvSpPr>
        <p:spPr>
          <a:xfrm>
            <a:off x="6266984" y="2417727"/>
            <a:ext cx="2575932" cy="369332"/>
          </a:xfrm>
          <a:prstGeom prst="rect">
            <a:avLst/>
          </a:prstGeom>
          <a:noFill/>
        </p:spPr>
        <p:txBody>
          <a:bodyPr wrap="square" rtlCol="0">
            <a:spAutoFit/>
          </a:bodyPr>
          <a:lstStyle/>
          <a:p>
            <a:r>
              <a:rPr lang="en-US" dirty="0">
                <a:solidFill>
                  <a:schemeClr val="bg1"/>
                </a:solidFill>
              </a:rPr>
              <a:t>MAIAC July 11, 2008</a:t>
            </a:r>
          </a:p>
        </p:txBody>
      </p:sp>
    </p:spTree>
    <p:extLst>
      <p:ext uri="{BB962C8B-B14F-4D97-AF65-F5344CB8AC3E}">
        <p14:creationId xmlns:p14="http://schemas.microsoft.com/office/powerpoint/2010/main" val="324162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pic>
        <p:nvPicPr>
          <p:cNvPr id="20" name="Content Placeholder 19">
            <a:extLst>
              <a:ext uri="{FF2B5EF4-FFF2-40B4-BE49-F238E27FC236}">
                <a16:creationId xmlns:a16="http://schemas.microsoft.com/office/drawing/2014/main" id="{A6F96585-1AF9-B24D-ADE6-F720414EC4B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2640595"/>
            <a:ext cx="3886200" cy="2721398"/>
          </a:xfrm>
        </p:spPr>
      </p:pic>
      <p:pic>
        <p:nvPicPr>
          <p:cNvPr id="8" name="Content Placeholder 7">
            <a:extLst>
              <a:ext uri="{FF2B5EF4-FFF2-40B4-BE49-F238E27FC236}">
                <a16:creationId xmlns:a16="http://schemas.microsoft.com/office/drawing/2014/main" id="{2C048AA0-9F74-884C-821A-34496715A6C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602262"/>
            <a:ext cx="3886200" cy="2798064"/>
          </a:xfrm>
        </p:spPr>
      </p:pic>
      <p:sp>
        <p:nvSpPr>
          <p:cNvPr id="10" name="TextBox 9">
            <a:extLst>
              <a:ext uri="{FF2B5EF4-FFF2-40B4-BE49-F238E27FC236}">
                <a16:creationId xmlns:a16="http://schemas.microsoft.com/office/drawing/2014/main" id="{0F315D11-DC7C-8E49-8F56-A6CCDF49A6B6}"/>
              </a:ext>
            </a:extLst>
          </p:cNvPr>
          <p:cNvSpPr txBox="1"/>
          <p:nvPr/>
        </p:nvSpPr>
        <p:spPr>
          <a:xfrm>
            <a:off x="4806176"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Tree>
    <p:extLst>
      <p:ext uri="{BB962C8B-B14F-4D97-AF65-F5344CB8AC3E}">
        <p14:creationId xmlns:p14="http://schemas.microsoft.com/office/powerpoint/2010/main" val="4012275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a:xfrm>
            <a:off x="5040630" y="1825625"/>
            <a:ext cx="3886200" cy="4351338"/>
          </a:xfrm>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12" name="Content Placeholder 11">
            <a:extLst>
              <a:ext uri="{FF2B5EF4-FFF2-40B4-BE49-F238E27FC236}">
                <a16:creationId xmlns:a16="http://schemas.microsoft.com/office/drawing/2014/main" id="{03D7B8CD-F6AD-4042-84F9-FD391F9445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2641829"/>
            <a:ext cx="3886200" cy="2718929"/>
          </a:xfrm>
        </p:spPr>
      </p:pic>
    </p:spTree>
    <p:extLst>
      <p:ext uri="{BB962C8B-B14F-4D97-AF65-F5344CB8AC3E}">
        <p14:creationId xmlns:p14="http://schemas.microsoft.com/office/powerpoint/2010/main" val="486474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15" name="Content Placeholder 14">
            <a:extLst>
              <a:ext uri="{FF2B5EF4-FFF2-40B4-BE49-F238E27FC236}">
                <a16:creationId xmlns:a16="http://schemas.microsoft.com/office/drawing/2014/main" id="{EAACE3E3-B840-E047-A6B3-76DC05CF7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111" y="1834769"/>
            <a:ext cx="6213778" cy="4351338"/>
          </a:xfrm>
        </p:spPr>
      </p:pic>
    </p:spTree>
    <p:extLst>
      <p:ext uri="{BB962C8B-B14F-4D97-AF65-F5344CB8AC3E}">
        <p14:creationId xmlns:p14="http://schemas.microsoft.com/office/powerpoint/2010/main" val="323066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Extremely Preliminary Results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endParaRPr lang="en-US" dirty="0"/>
          </a:p>
        </p:txBody>
      </p:sp>
      <p:pic>
        <p:nvPicPr>
          <p:cNvPr id="8" name="Content Placeholder 7">
            <a:extLst>
              <a:ext uri="{FF2B5EF4-FFF2-40B4-BE49-F238E27FC236}">
                <a16:creationId xmlns:a16="http://schemas.microsoft.com/office/drawing/2014/main" id="{6D8A0EA0-F28C-A146-8D39-BA10C67390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602262"/>
            <a:ext cx="4197096" cy="2798064"/>
          </a:xfrm>
        </p:spPr>
      </p:pic>
      <p:pic>
        <p:nvPicPr>
          <p:cNvPr id="5" name="Content Placeholder 7">
            <a:extLst>
              <a:ext uri="{FF2B5EF4-FFF2-40B4-BE49-F238E27FC236}">
                <a16:creationId xmlns:a16="http://schemas.microsoft.com/office/drawing/2014/main" id="{40260288-6172-5A43-9666-973DDEEE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25" y="2602262"/>
            <a:ext cx="3886200" cy="2798064"/>
          </a:xfrm>
          <a:prstGeom prst="rect">
            <a:avLst/>
          </a:prstGeom>
        </p:spPr>
      </p:pic>
      <p:sp>
        <p:nvSpPr>
          <p:cNvPr id="6" name="TextBox 5">
            <a:extLst>
              <a:ext uri="{FF2B5EF4-FFF2-40B4-BE49-F238E27FC236}">
                <a16:creationId xmlns:a16="http://schemas.microsoft.com/office/drawing/2014/main" id="{62662734-1398-0D41-A395-155A4779F804}"/>
              </a:ext>
            </a:extLst>
          </p:cNvPr>
          <p:cNvSpPr txBox="1"/>
          <p:nvPr/>
        </p:nvSpPr>
        <p:spPr>
          <a:xfrm>
            <a:off x="836351"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
        <p:nvSpPr>
          <p:cNvPr id="9" name="TextBox 8">
            <a:extLst>
              <a:ext uri="{FF2B5EF4-FFF2-40B4-BE49-F238E27FC236}">
                <a16:creationId xmlns:a16="http://schemas.microsoft.com/office/drawing/2014/main" id="{1865652E-5367-8544-83DE-297F82D49CB1}"/>
              </a:ext>
            </a:extLst>
          </p:cNvPr>
          <p:cNvSpPr txBox="1"/>
          <p:nvPr/>
        </p:nvSpPr>
        <p:spPr>
          <a:xfrm>
            <a:off x="5077990" y="2535356"/>
            <a:ext cx="3936379" cy="369332"/>
          </a:xfrm>
          <a:prstGeom prst="rect">
            <a:avLst/>
          </a:prstGeom>
          <a:noFill/>
        </p:spPr>
        <p:txBody>
          <a:bodyPr wrap="square" rtlCol="0">
            <a:spAutoFit/>
          </a:bodyPr>
          <a:lstStyle/>
          <a:p>
            <a:r>
              <a:rPr lang="en-US" dirty="0">
                <a:solidFill>
                  <a:schemeClr val="bg1"/>
                </a:solidFill>
              </a:rPr>
              <a:t>PM2.5 Predictions  July 11, 2008</a:t>
            </a:r>
          </a:p>
        </p:txBody>
      </p:sp>
    </p:spTree>
    <p:extLst>
      <p:ext uri="{BB962C8B-B14F-4D97-AF65-F5344CB8AC3E}">
        <p14:creationId xmlns:p14="http://schemas.microsoft.com/office/powerpoint/2010/main" val="191060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51788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892094" y="2566323"/>
            <a:ext cx="7343078" cy="3957140"/>
          </a:xfrm>
        </p:spPr>
        <p:txBody>
          <a:bodyPr>
            <a:normAutofit fontScale="70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E. Reid, PhD, MPH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a:p>
            <a:endParaRPr lang="en-US" sz="3900" dirty="0"/>
          </a:p>
          <a:p>
            <a:r>
              <a:rPr lang="en-US" sz="3900" dirty="0"/>
              <a:t>Funding: CU Boulder Grand Challenge to Earth Lab</a:t>
            </a:r>
          </a:p>
        </p:txBody>
      </p:sp>
      <p:sp>
        <p:nvSpPr>
          <p:cNvPr id="5" name="TextBox 4">
            <a:extLst>
              <a:ext uri="{FF2B5EF4-FFF2-40B4-BE49-F238E27FC236}">
                <a16:creationId xmlns:a16="http://schemas.microsoft.com/office/drawing/2014/main" id="{2B232E7B-7165-F943-914D-7D85C824FA89}"/>
              </a:ext>
            </a:extLst>
          </p:cNvPr>
          <p:cNvSpPr txBox="1"/>
          <p:nvPr/>
        </p:nvSpPr>
        <p:spPr>
          <a:xfrm>
            <a:off x="1" y="6493422"/>
            <a:ext cx="9143999" cy="369332"/>
          </a:xfrm>
          <a:prstGeom prst="rect">
            <a:avLst/>
          </a:prstGeom>
          <a:noFill/>
        </p:spPr>
        <p:txBody>
          <a:bodyPr wrap="square" rtlCol="0">
            <a:spAutoFit/>
          </a:bodyPr>
          <a:lstStyle/>
          <a:p>
            <a:r>
              <a:rPr lang="en-US" dirty="0"/>
              <a:t>Image: National Interagency Fire Center, </a:t>
            </a:r>
            <a:r>
              <a:rPr lang="en-US" dirty="0" err="1"/>
              <a:t>NorCal</a:t>
            </a:r>
            <a:r>
              <a:rPr lang="en-US" dirty="0"/>
              <a:t> Fires, 2008</a:t>
            </a:r>
          </a:p>
        </p:txBody>
      </p:sp>
    </p:spTree>
    <p:extLst>
      <p:ext uri="{BB962C8B-B14F-4D97-AF65-F5344CB8AC3E}">
        <p14:creationId xmlns:p14="http://schemas.microsoft.com/office/powerpoint/2010/main" val="35562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1171604784"/>
              </p:ext>
            </p:extLst>
          </p:nvPr>
        </p:nvGraphicFramePr>
        <p:xfrm>
          <a:off x="87087" y="893812"/>
          <a:ext cx="8969832" cy="5798820"/>
        </p:xfrm>
        <a:graphic>
          <a:graphicData uri="http://schemas.openxmlformats.org/drawingml/2006/table">
            <a:tbl>
              <a:tblPr firstRow="1" bandRow="1">
                <a:tableStyleId>{F5AB1C69-6EDB-4FF4-983F-18BD219EF322}</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u="none" strike="noStrike" dirty="0" err="1">
                          <a:effectLst/>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VariableName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AtmosLevelCode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Units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file_type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time frame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24-hr summary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u="none" strike="noStrike">
                          <a:effectLst/>
                        </a:rPr>
                        <a:t>384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Planetary Boundary Layer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HPBL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surface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u="none" strike="noStrike">
                          <a:effectLst/>
                        </a:rPr>
                        <a:t>324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Humidity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u="none" strike="noStrike">
                          <a:effectLst/>
                        </a:rPr>
                        <a:t>323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Dew Point 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DPT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u="none" strike="noStrike">
                          <a:effectLst/>
                        </a:rPr>
                        <a:t>326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Precipitation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APCP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0-0 day acc fcst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u="none" strike="noStrike">
                          <a:effectLst/>
                        </a:rPr>
                        <a:t>316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Equivalent of Accumulated Snow Depth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WEASD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u="none" strike="noStrike">
                          <a:effectLst/>
                        </a:rPr>
                        <a:t>317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 Cover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u="none" strike="noStrike">
                          <a:effectLst/>
                        </a:rPr>
                        <a:t>325.1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u="none" strike="noStrike">
                          <a:effectLst/>
                        </a:rPr>
                        <a:t>325.2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 Reduced to 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u="none" strike="noStrike">
                          <a:effectLst/>
                        </a:rPr>
                        <a:t>297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u="none" strike="noStrike">
                          <a:effectLst/>
                        </a:rPr>
                        <a:t>246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u="none" strike="noStrike">
                          <a:effectLst/>
                        </a:rPr>
                        <a:t>203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700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700 </a:t>
                      </a:r>
                      <a:r>
                        <a:rPr lang="en-US" sz="1200" u="none" strike="noStrike" dirty="0" err="1">
                          <a:effectLst/>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9798824"/>
              </p:ext>
            </p:extLst>
          </p:nvPr>
        </p:nvGraphicFramePr>
        <p:xfrm>
          <a:off x="540124" y="60717"/>
          <a:ext cx="8155820" cy="6431523"/>
        </p:xfrm>
        <a:graphic>
          <a:graphicData uri="http://schemas.openxmlformats.org/drawingml/2006/table">
            <a:tbl>
              <a:tblPr firstRow="1" firstCol="1" bandRow="1">
                <a:tableStyleId>{B301B821-A1FF-4177-AEE7-76D212191A09}</a:tableStyleId>
              </a:tblPr>
              <a:tblGrid>
                <a:gridCol w="5284332">
                  <a:extLst>
                    <a:ext uri="{9D8B030D-6E8A-4147-A177-3AD203B41FA5}">
                      <a16:colId xmlns:a16="http://schemas.microsoft.com/office/drawing/2014/main" val="20000"/>
                    </a:ext>
                  </a:extLst>
                </a:gridCol>
                <a:gridCol w="2871488">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341619">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329184">
                <a:tc>
                  <a:txBody>
                    <a:bodyPr/>
                    <a:lstStyle/>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13600" y="6492240"/>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23523346"/>
              </p:ext>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bg1"/>
                          </a:solidFill>
                          <a:effectLst/>
                        </a:rPr>
                        <a:t>Variables</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bg1"/>
                          </a:solidFill>
                          <a:effectLst/>
                        </a:rPr>
                        <a:t>Data Source</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bg1"/>
                          </a:solidFill>
                          <a:effectLst/>
                        </a:rPr>
                        <a:t>Temporal Resolution</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bg1"/>
                          </a:solidFill>
                          <a:effectLst/>
                        </a:rPr>
                        <a:t>Spatial Resolution</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solidFill>
                            <a:schemeClr val="bg1"/>
                          </a:solidFill>
                          <a:effectLst/>
                        </a:rPr>
                        <a:t>Dependent Variable</a:t>
                      </a:r>
                      <a:endParaRPr lang="en-US" sz="900" b="1"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solidFill>
                            <a:schemeClr val="bg1"/>
                          </a:solidFill>
                          <a:effectLst/>
                        </a:rPr>
                        <a:t>PM</a:t>
                      </a:r>
                      <a:r>
                        <a:rPr lang="en-US" sz="900" baseline="-25000" dirty="0">
                          <a:solidFill>
                            <a:schemeClr val="bg1"/>
                          </a:solidFill>
                          <a:effectLst/>
                        </a:rPr>
                        <a:t>2.5</a:t>
                      </a:r>
                      <a:r>
                        <a:rPr lang="en-US" sz="900" dirty="0">
                          <a:solidFill>
                            <a:schemeClr val="bg1"/>
                          </a:solidFill>
                          <a:effectLst/>
                        </a:rPr>
                        <a:t> from monitoring stations (N=121)</a:t>
                      </a:r>
                      <a:endParaRPr lang="en-US" sz="900" dirty="0">
                        <a:solidFill>
                          <a:schemeClr val="bg1"/>
                        </a:solidFill>
                        <a:effectLst/>
                        <a:latin typeface="+mn-lt"/>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US EPA, California Air Resources Board, Air Districts, and US Forest Service</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dirty="0">
                          <a:solidFill>
                            <a:schemeClr val="bg1"/>
                          </a:solidFill>
                          <a:effectLst/>
                        </a:rPr>
                        <a:t>Daily or hourly</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just">
                        <a:lnSpc>
                          <a:spcPct val="100000"/>
                        </a:lnSpc>
                        <a:spcBef>
                          <a:spcPts val="0"/>
                        </a:spcBef>
                        <a:spcAft>
                          <a:spcPts val="0"/>
                        </a:spcAft>
                      </a:pPr>
                      <a:r>
                        <a:rPr lang="en-US" sz="900" dirty="0">
                          <a:solidFill>
                            <a:schemeClr val="bg1"/>
                          </a:solidFill>
                          <a:effectLst/>
                        </a:rPr>
                        <a:t>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solidFill>
                            <a:schemeClr val="bg1"/>
                          </a:solidFill>
                          <a:effectLst/>
                        </a:rPr>
                        <a:t>Spatiotemporal Variables</a:t>
                      </a:r>
                      <a:endParaRPr lang="en-US" sz="900" b="1"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GASP AOD</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National Oceanic and Atmospheric Administration</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Half-hourly, daylight</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a:solidFill>
                            <a:schemeClr val="bg1"/>
                          </a:solidFill>
                          <a:effectLst/>
                        </a:rPr>
                        <a:t>4 km</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MODIS AOD</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NASA</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Twice daily</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a:solidFill>
                            <a:schemeClr val="bg1"/>
                          </a:solidFill>
                          <a:effectLst/>
                        </a:rPr>
                        <a:t>10 km</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Local AOD</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Sonoma Technology, Inc.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Daily</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just">
                        <a:lnSpc>
                          <a:spcPct val="100000"/>
                        </a:lnSpc>
                        <a:spcBef>
                          <a:spcPts val="0"/>
                        </a:spcBef>
                        <a:spcAft>
                          <a:spcPts val="0"/>
                        </a:spcAft>
                      </a:pPr>
                      <a:r>
                        <a:rPr lang="en-US" sz="900">
                          <a:solidFill>
                            <a:schemeClr val="bg1"/>
                          </a:solidFill>
                          <a:effectLst/>
                        </a:rPr>
                        <a:t>0.5 km</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solidFill>
                            <a:schemeClr val="bg1"/>
                          </a:solidFill>
                          <a:effectLst/>
                        </a:rPr>
                        <a:t>WRF-</a:t>
                      </a:r>
                      <a:r>
                        <a:rPr lang="en-US" sz="900" dirty="0" err="1">
                          <a:solidFill>
                            <a:schemeClr val="bg1"/>
                          </a:solidFill>
                          <a:effectLst/>
                        </a:rPr>
                        <a:t>Chem</a:t>
                      </a:r>
                      <a:r>
                        <a:rPr lang="en-US" sz="900" dirty="0">
                          <a:solidFill>
                            <a:schemeClr val="bg1"/>
                          </a:solidFill>
                          <a:effectLst/>
                        </a:rPr>
                        <a:t> PM</a:t>
                      </a:r>
                      <a:r>
                        <a:rPr lang="en-US" sz="900" baseline="-25000" dirty="0">
                          <a:solidFill>
                            <a:schemeClr val="bg1"/>
                          </a:solidFill>
                          <a:effectLst/>
                        </a:rPr>
                        <a:t>2.5</a:t>
                      </a:r>
                      <a:r>
                        <a:rPr lang="en-US" sz="900" dirty="0">
                          <a:solidFill>
                            <a:schemeClr val="bg1"/>
                          </a:solidFill>
                          <a:effectLst/>
                        </a:rPr>
                        <a:t> (µg/m</a:t>
                      </a:r>
                      <a:r>
                        <a:rPr lang="en-US" sz="900" baseline="30000" dirty="0">
                          <a:solidFill>
                            <a:schemeClr val="bg1"/>
                          </a:solidFill>
                          <a:effectLst/>
                        </a:rPr>
                        <a:t>3</a:t>
                      </a:r>
                      <a:r>
                        <a:rPr lang="en-US" sz="900" dirty="0">
                          <a:solidFill>
                            <a:schemeClr val="bg1"/>
                          </a:solidFill>
                          <a:effectLst/>
                        </a:rPr>
                        <a:t>)</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National Center for Atmospheric Research</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Hourly</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just">
                        <a:lnSpc>
                          <a:spcPct val="100000"/>
                        </a:lnSpc>
                        <a:spcBef>
                          <a:spcPts val="0"/>
                        </a:spcBef>
                        <a:spcAft>
                          <a:spcPts val="0"/>
                        </a:spcAft>
                      </a:pPr>
                      <a:r>
                        <a:rPr lang="en-US" sz="900">
                          <a:solidFill>
                            <a:schemeClr val="bg1"/>
                          </a:solidFill>
                          <a:effectLst/>
                        </a:rPr>
                        <a:t>12 km</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solidFill>
                            <a:schemeClr val="bg1"/>
                          </a:solidFill>
                          <a:effectLst/>
                        </a:rPr>
                        <a:t>Distance to nearest cluster of active fires (m)</a:t>
                      </a:r>
                    </a:p>
                    <a:p>
                      <a:pPr marL="0" marR="0" indent="0" algn="just">
                        <a:lnSpc>
                          <a:spcPct val="100000"/>
                        </a:lnSpc>
                        <a:spcBef>
                          <a:spcPts val="0"/>
                        </a:spcBef>
                        <a:spcAft>
                          <a:spcPts val="0"/>
                        </a:spcAft>
                      </a:pPr>
                      <a:r>
                        <a:rPr lang="en-US" sz="900" dirty="0">
                          <a:solidFill>
                            <a:schemeClr val="bg1"/>
                          </a:solidFill>
                          <a:effectLst/>
                        </a:rPr>
                        <a:t>Counts of fires in nearest cluster / distance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Derived from USDA Forest Service Remote Sensing Applications Center</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dirty="0">
                          <a:solidFill>
                            <a:schemeClr val="bg1"/>
                          </a:solidFill>
                          <a:effectLst/>
                        </a:rPr>
                        <a:t>Daily</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a:lnSpc>
                          <a:spcPct val="100000"/>
                        </a:lnSpc>
                      </a:pPr>
                      <a:endParaRPr lang="en-US" sz="900">
                        <a:solidFill>
                          <a:schemeClr val="bg1"/>
                        </a:solidFill>
                        <a:effectLst/>
                        <a:latin typeface="+mn-lt"/>
                      </a:endParaRPr>
                    </a:p>
                  </a:txBody>
                  <a:tcPr marL="14870" marR="14870" marT="0" marB="0">
                    <a:solidFill>
                      <a:schemeClr val="tx1"/>
                    </a:solidFill>
                  </a:tcPr>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solidFill>
                            <a:schemeClr val="bg1"/>
                          </a:solidFill>
                          <a:effectLst/>
                        </a:rPr>
                        <a:t>Relative Humidity (%)</a:t>
                      </a:r>
                    </a:p>
                    <a:p>
                      <a:pPr marL="0" marR="0" indent="0" algn="just">
                        <a:lnSpc>
                          <a:spcPct val="100000"/>
                        </a:lnSpc>
                        <a:spcBef>
                          <a:spcPts val="0"/>
                        </a:spcBef>
                        <a:spcAft>
                          <a:spcPts val="0"/>
                        </a:spcAft>
                      </a:pPr>
                      <a:r>
                        <a:rPr lang="en-US" sz="900" dirty="0">
                          <a:solidFill>
                            <a:schemeClr val="bg1"/>
                          </a:solidFill>
                          <a:effectLst/>
                        </a:rPr>
                        <a:t>Sea level pressure (Pa)</a:t>
                      </a:r>
                    </a:p>
                    <a:p>
                      <a:pPr marL="0" marR="0" indent="0" algn="just">
                        <a:lnSpc>
                          <a:spcPct val="100000"/>
                        </a:lnSpc>
                        <a:spcBef>
                          <a:spcPts val="0"/>
                        </a:spcBef>
                        <a:spcAft>
                          <a:spcPts val="0"/>
                        </a:spcAft>
                      </a:pPr>
                      <a:r>
                        <a:rPr lang="en-US" sz="900" dirty="0">
                          <a:solidFill>
                            <a:schemeClr val="bg1"/>
                          </a:solidFill>
                          <a:effectLst/>
                        </a:rPr>
                        <a:t>Surface pressure (Pa)</a:t>
                      </a:r>
                    </a:p>
                    <a:p>
                      <a:pPr marL="0" marR="0" indent="0" algn="just">
                        <a:lnSpc>
                          <a:spcPct val="100000"/>
                        </a:lnSpc>
                        <a:spcBef>
                          <a:spcPts val="0"/>
                        </a:spcBef>
                        <a:spcAft>
                          <a:spcPts val="0"/>
                        </a:spcAft>
                      </a:pPr>
                      <a:r>
                        <a:rPr lang="en-US" sz="900" dirty="0">
                          <a:solidFill>
                            <a:schemeClr val="bg1"/>
                          </a:solidFill>
                          <a:effectLst/>
                        </a:rPr>
                        <a:t>Planetary boundary layer height (m)</a:t>
                      </a:r>
                    </a:p>
                    <a:p>
                      <a:pPr marL="0" marR="0" indent="0" algn="just">
                        <a:lnSpc>
                          <a:spcPct val="100000"/>
                        </a:lnSpc>
                        <a:spcBef>
                          <a:spcPts val="0"/>
                        </a:spcBef>
                        <a:spcAft>
                          <a:spcPts val="0"/>
                        </a:spcAft>
                      </a:pPr>
                      <a:r>
                        <a:rPr lang="en-US" sz="900" dirty="0">
                          <a:solidFill>
                            <a:schemeClr val="bg1"/>
                          </a:solidFill>
                          <a:effectLst/>
                        </a:rPr>
                        <a:t>U-component of wind speed (m/s)</a:t>
                      </a:r>
                    </a:p>
                    <a:p>
                      <a:pPr marL="0" marR="0" indent="0" algn="just">
                        <a:lnSpc>
                          <a:spcPct val="100000"/>
                        </a:lnSpc>
                        <a:spcBef>
                          <a:spcPts val="0"/>
                        </a:spcBef>
                        <a:spcAft>
                          <a:spcPts val="0"/>
                        </a:spcAft>
                      </a:pPr>
                      <a:r>
                        <a:rPr lang="en-US" sz="900" dirty="0">
                          <a:solidFill>
                            <a:schemeClr val="bg1"/>
                          </a:solidFill>
                          <a:effectLst/>
                        </a:rPr>
                        <a:t>V-component of wind speed (m/s)</a:t>
                      </a:r>
                    </a:p>
                    <a:p>
                      <a:pPr marL="0" marR="0" indent="0" algn="just">
                        <a:lnSpc>
                          <a:spcPct val="100000"/>
                        </a:lnSpc>
                        <a:spcBef>
                          <a:spcPts val="0"/>
                        </a:spcBef>
                        <a:spcAft>
                          <a:spcPts val="0"/>
                        </a:spcAft>
                      </a:pPr>
                      <a:r>
                        <a:rPr lang="en-US" sz="900" dirty="0">
                          <a:solidFill>
                            <a:schemeClr val="bg1"/>
                          </a:solidFill>
                          <a:effectLst/>
                        </a:rPr>
                        <a:t>Dew point temperature (K)</a:t>
                      </a:r>
                    </a:p>
                    <a:p>
                      <a:pPr marL="0" marR="0" indent="0" algn="just">
                        <a:lnSpc>
                          <a:spcPct val="100000"/>
                        </a:lnSpc>
                        <a:spcBef>
                          <a:spcPts val="0"/>
                        </a:spcBef>
                        <a:spcAft>
                          <a:spcPts val="0"/>
                        </a:spcAft>
                      </a:pPr>
                      <a:r>
                        <a:rPr lang="en-US" sz="900" dirty="0">
                          <a:solidFill>
                            <a:schemeClr val="bg1"/>
                          </a:solidFill>
                          <a:effectLst/>
                        </a:rPr>
                        <a:t>Temperature at 2 m (K)</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Rapid Update Cycle</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dirty="0">
                          <a:solidFill>
                            <a:schemeClr val="bg1"/>
                          </a:solidFill>
                          <a:effectLst/>
                        </a:rPr>
                        <a:t>Daily</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just">
                        <a:lnSpc>
                          <a:spcPct val="100000"/>
                        </a:lnSpc>
                        <a:spcBef>
                          <a:spcPts val="0"/>
                        </a:spcBef>
                        <a:spcAft>
                          <a:spcPts val="0"/>
                        </a:spcAft>
                      </a:pPr>
                      <a:r>
                        <a:rPr lang="en-US" sz="900" dirty="0">
                          <a:solidFill>
                            <a:schemeClr val="bg1"/>
                          </a:solidFill>
                          <a:effectLst/>
                        </a:rPr>
                        <a:t>13 km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solidFill>
                            <a:schemeClr val="bg1"/>
                          </a:solidFill>
                          <a:effectLst/>
                        </a:rPr>
                        <a:t>Spatial Variables</a:t>
                      </a:r>
                      <a:endParaRPr lang="en-US" sz="900" b="1"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dirty="0">
                          <a:solidFill>
                            <a:schemeClr val="bg1"/>
                          </a:solidFill>
                          <a:effectLst/>
                        </a:rPr>
                        <a:t>X-coordinate (m)</a:t>
                      </a:r>
                    </a:p>
                    <a:p>
                      <a:pPr marL="0" marR="0" indent="0" algn="just">
                        <a:lnSpc>
                          <a:spcPct val="100000"/>
                        </a:lnSpc>
                        <a:spcBef>
                          <a:spcPts val="0"/>
                        </a:spcBef>
                        <a:spcAft>
                          <a:spcPts val="0"/>
                        </a:spcAft>
                      </a:pPr>
                      <a:r>
                        <a:rPr lang="en-US" sz="900" dirty="0">
                          <a:solidFill>
                            <a:schemeClr val="bg1"/>
                          </a:solidFill>
                          <a:effectLst/>
                        </a:rPr>
                        <a:t>Y-coordinate (m)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U.S. Environmental Protection Agency Air Quality System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solidFill>
                          <a:schemeClr val="bg1"/>
                        </a:solidFill>
                        <a:effectLst/>
                        <a:latin typeface="+mn-lt"/>
                      </a:endParaRPr>
                    </a:p>
                  </a:txBody>
                  <a:tcPr marL="14870" marR="14870" marT="0" marB="0">
                    <a:solidFill>
                      <a:schemeClr val="tx1"/>
                    </a:solidFill>
                  </a:tcPr>
                </a:tc>
                <a:tc>
                  <a:txBody>
                    <a:bodyPr/>
                    <a:lstStyle/>
                    <a:p>
                      <a:pPr>
                        <a:lnSpc>
                          <a:spcPct val="100000"/>
                        </a:lnSpc>
                      </a:pPr>
                      <a:endParaRPr lang="en-US" sz="900">
                        <a:solidFill>
                          <a:schemeClr val="bg1"/>
                        </a:solidFill>
                        <a:effectLst/>
                        <a:latin typeface="+mn-lt"/>
                      </a:endParaRPr>
                    </a:p>
                  </a:txBody>
                  <a:tcPr marL="14870" marR="14870" marT="0" marB="0">
                    <a:solidFill>
                      <a:schemeClr val="tx1"/>
                    </a:solidFill>
                  </a:tcPr>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Counts of traffic within 1 km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err="1">
                          <a:solidFill>
                            <a:schemeClr val="bg1"/>
                          </a:solidFill>
                          <a:effectLst/>
                        </a:rPr>
                        <a:t>Dynamap</a:t>
                      </a:r>
                      <a:r>
                        <a:rPr lang="en-US" sz="900" dirty="0">
                          <a:solidFill>
                            <a:schemeClr val="bg1"/>
                          </a:solidFill>
                          <a:effectLst/>
                        </a:rPr>
                        <a:t> 2000, </a:t>
                      </a:r>
                      <a:r>
                        <a:rPr lang="en-US" sz="900" dirty="0" err="1">
                          <a:solidFill>
                            <a:schemeClr val="bg1"/>
                          </a:solidFill>
                          <a:effectLst/>
                        </a:rPr>
                        <a:t>TeleAtlas</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Annual</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a:solidFill>
                            <a:schemeClr val="bg1"/>
                          </a:solidFill>
                          <a:effectLst/>
                        </a:rPr>
                        <a:t>1 km</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solidFill>
                            <a:schemeClr val="bg1"/>
                          </a:solidFill>
                          <a:effectLst/>
                        </a:rPr>
                        <a:t>% of urban land use within 1km</a:t>
                      </a:r>
                    </a:p>
                    <a:p>
                      <a:pPr marL="0" marR="0" indent="0" algn="just">
                        <a:lnSpc>
                          <a:spcPct val="100000"/>
                        </a:lnSpc>
                        <a:spcBef>
                          <a:spcPts val="0"/>
                        </a:spcBef>
                        <a:spcAft>
                          <a:spcPts val="0"/>
                        </a:spcAft>
                      </a:pPr>
                      <a:r>
                        <a:rPr lang="en-US" sz="900" dirty="0">
                          <a:solidFill>
                            <a:schemeClr val="bg1"/>
                          </a:solidFill>
                          <a:effectLst/>
                        </a:rPr>
                        <a:t>% of agricultural land use within 1km</a:t>
                      </a:r>
                    </a:p>
                    <a:p>
                      <a:pPr marL="0" marR="0" indent="0" algn="just">
                        <a:lnSpc>
                          <a:spcPct val="100000"/>
                        </a:lnSpc>
                        <a:spcBef>
                          <a:spcPts val="0"/>
                        </a:spcBef>
                        <a:spcAft>
                          <a:spcPts val="0"/>
                        </a:spcAft>
                      </a:pPr>
                      <a:r>
                        <a:rPr lang="en-US" sz="900" dirty="0">
                          <a:solidFill>
                            <a:schemeClr val="bg1"/>
                          </a:solidFill>
                          <a:effectLst/>
                        </a:rPr>
                        <a:t>% of vegetation land use within 1km</a:t>
                      </a:r>
                    </a:p>
                    <a:p>
                      <a:pPr marL="0" marR="0" indent="0" algn="just">
                        <a:lnSpc>
                          <a:spcPct val="100000"/>
                        </a:lnSpc>
                        <a:spcBef>
                          <a:spcPts val="0"/>
                        </a:spcBef>
                        <a:spcAft>
                          <a:spcPts val="0"/>
                        </a:spcAft>
                      </a:pPr>
                      <a:r>
                        <a:rPr lang="en-US" sz="900" dirty="0">
                          <a:solidFill>
                            <a:schemeClr val="bg1"/>
                          </a:solidFill>
                          <a:effectLst/>
                        </a:rPr>
                        <a:t>Any High intensity land use within 1km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2006 National Land Cover Database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solidFill>
                          <a:schemeClr val="bg1"/>
                        </a:solidFill>
                        <a:effectLst/>
                        <a:latin typeface="+mn-lt"/>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dirty="0">
                          <a:solidFill>
                            <a:schemeClr val="bg1"/>
                          </a:solidFill>
                          <a:effectLst/>
                        </a:rPr>
                        <a:t>1 km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Elevation (m)</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National Elevation Dataset 2010</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solidFill>
                          <a:schemeClr val="bg1"/>
                        </a:solidFill>
                        <a:effectLst/>
                        <a:latin typeface="+mn-lt"/>
                      </a:endParaRPr>
                    </a:p>
                  </a:txBody>
                  <a:tcPr marL="14870" marR="14870" marT="0" marB="0">
                    <a:solidFill>
                      <a:schemeClr val="tx1"/>
                    </a:solidFill>
                  </a:tcPr>
                </a:tc>
                <a:tc>
                  <a:txBody>
                    <a:bodyPr/>
                    <a:lstStyle/>
                    <a:p>
                      <a:pPr>
                        <a:lnSpc>
                          <a:spcPct val="100000"/>
                        </a:lnSpc>
                      </a:pPr>
                      <a:endParaRPr lang="en-US" sz="900" dirty="0">
                        <a:solidFill>
                          <a:schemeClr val="bg1"/>
                        </a:solidFill>
                        <a:effectLst/>
                        <a:latin typeface="+mn-lt"/>
                      </a:endParaRPr>
                    </a:p>
                  </a:txBody>
                  <a:tcPr marL="14870" marR="14870" marT="0" marB="0">
                    <a:solidFill>
                      <a:schemeClr val="tx1"/>
                    </a:solidFill>
                  </a:tcPr>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Binary indicator variables for air basin</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California Air Resources Board</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solidFill>
                          <a:schemeClr val="bg1"/>
                        </a:solidFill>
                        <a:effectLst/>
                        <a:latin typeface="+mn-lt"/>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dirty="0">
                          <a:solidFill>
                            <a:schemeClr val="bg1"/>
                          </a:solidFill>
                          <a:effectLst/>
                        </a:rPr>
                        <a:t>Air Basin</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solidFill>
                            <a:schemeClr val="bg1"/>
                          </a:solidFill>
                          <a:effectLst/>
                        </a:rPr>
                        <a:t>Population Density</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gridSpan="2">
                  <a:txBody>
                    <a:bodyPr/>
                    <a:lstStyle/>
                    <a:p>
                      <a:pPr marL="0" marR="0" indent="0" algn="l">
                        <a:lnSpc>
                          <a:spcPct val="100000"/>
                        </a:lnSpc>
                        <a:spcBef>
                          <a:spcPts val="0"/>
                        </a:spcBef>
                        <a:spcAft>
                          <a:spcPts val="0"/>
                        </a:spcAft>
                      </a:pPr>
                      <a:r>
                        <a:rPr lang="en-US" sz="900" dirty="0">
                          <a:solidFill>
                            <a:schemeClr val="bg1"/>
                          </a:solidFill>
                          <a:effectLst/>
                        </a:rPr>
                        <a:t>U.S. Census 2000</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solidFill>
                            <a:schemeClr val="bg1"/>
                          </a:solidFill>
                          <a:effectLst/>
                        </a:rPr>
                        <a:t> </a:t>
                      </a:r>
                      <a:endParaRPr lang="en-US" sz="90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dirty="0">
                          <a:solidFill>
                            <a:schemeClr val="bg1"/>
                          </a:solidFill>
                          <a:effectLst/>
                        </a:rPr>
                        <a:t>Block Group</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solidFill>
                            <a:schemeClr val="bg1"/>
                          </a:solidFill>
                          <a:effectLst/>
                        </a:rPr>
                        <a:t>Temporal Variables</a:t>
                      </a:r>
                      <a:endParaRPr lang="en-US" sz="900" b="1"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solidFill>
                            <a:schemeClr val="bg1"/>
                          </a:solidFill>
                          <a:effectLst/>
                        </a:rPr>
                        <a:t>Julian Date</a:t>
                      </a:r>
                    </a:p>
                    <a:p>
                      <a:pPr marL="0" marR="0" indent="0" algn="just">
                        <a:lnSpc>
                          <a:spcPct val="100000"/>
                        </a:lnSpc>
                        <a:spcBef>
                          <a:spcPts val="0"/>
                        </a:spcBef>
                        <a:spcAft>
                          <a:spcPts val="0"/>
                        </a:spcAft>
                      </a:pPr>
                      <a:r>
                        <a:rPr lang="en-US" sz="900" dirty="0">
                          <a:solidFill>
                            <a:schemeClr val="bg1"/>
                          </a:solidFill>
                          <a:effectLst/>
                        </a:rPr>
                        <a:t>Weekend</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hMerge="1">
                  <a:txBody>
                    <a:bodyPr/>
                    <a:lstStyle/>
                    <a:p>
                      <a:endParaRPr lang="en-US"/>
                    </a:p>
                  </a:txBody>
                  <a:tcPr/>
                </a:tc>
                <a:tc>
                  <a:txBody>
                    <a:bodyPr/>
                    <a:lstStyle/>
                    <a:p>
                      <a:pPr marL="0" marR="0" indent="0" algn="l">
                        <a:lnSpc>
                          <a:spcPct val="100000"/>
                        </a:lnSpc>
                        <a:spcBef>
                          <a:spcPts val="0"/>
                        </a:spcBef>
                        <a:spcAft>
                          <a:spcPts val="0"/>
                        </a:spcAft>
                      </a:pPr>
                      <a:r>
                        <a:rPr lang="en-US" sz="900" dirty="0">
                          <a:solidFill>
                            <a:schemeClr val="bg1"/>
                          </a:solidFill>
                          <a:effectLst/>
                        </a:rPr>
                        <a:t>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dirty="0">
                          <a:solidFill>
                            <a:schemeClr val="bg1"/>
                          </a:solidFill>
                          <a:effectLst/>
                        </a:rPr>
                        <a:t>Daily</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tc>
                  <a:txBody>
                    <a:bodyPr/>
                    <a:lstStyle/>
                    <a:p>
                      <a:pPr marL="0" marR="0" indent="0" algn="l">
                        <a:lnSpc>
                          <a:spcPct val="100000"/>
                        </a:lnSpc>
                        <a:spcBef>
                          <a:spcPts val="0"/>
                        </a:spcBef>
                        <a:spcAft>
                          <a:spcPts val="0"/>
                        </a:spcAft>
                      </a:pPr>
                      <a:r>
                        <a:rPr lang="en-US" sz="900" dirty="0">
                          <a:solidFill>
                            <a:schemeClr val="bg1"/>
                          </a:solidFill>
                          <a:effectLst/>
                        </a:rPr>
                        <a:t> </a:t>
                      </a:r>
                      <a:endParaRPr lang="en-US" sz="900" dirty="0">
                        <a:solidFill>
                          <a:schemeClr val="bg1"/>
                        </a:solidFill>
                        <a:effectLst/>
                        <a:latin typeface="+mn-lt"/>
                        <a:ea typeface="Times New Roman" panose="02020603050405020304" pitchFamily="18" charset="0"/>
                        <a:cs typeface="Times New Roman" panose="02020603050405020304" pitchFamily="18" charset="0"/>
                      </a:endParaRPr>
                    </a:p>
                  </a:txBody>
                  <a:tcPr marL="14870" marR="14870" marT="0" marB="0">
                    <a:solidFill>
                      <a:schemeClr val="tx1"/>
                    </a:solidFill>
                  </a:tcPr>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13516"/>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a:xfrm>
            <a:off x="628650" y="1669511"/>
            <a:ext cx="7886700" cy="4351338"/>
          </a:xfrm>
        </p:spPr>
        <p:txBody>
          <a:bodyPr>
            <a:noAutofit/>
          </a:bodyPr>
          <a:lstStyle/>
          <a:p>
            <a:r>
              <a:rPr lang="en-US" sz="2200" dirty="0"/>
              <a:t>Clear evidence of respiratory health effects</a:t>
            </a:r>
          </a:p>
          <a:p>
            <a:pPr lvl="1"/>
            <a:r>
              <a:rPr lang="en-US" sz="2000" dirty="0"/>
              <a:t>Particularly for exacerbation of asthma</a:t>
            </a:r>
          </a:p>
          <a:p>
            <a:r>
              <a:rPr lang="en-US" sz="2200" dirty="0"/>
              <a:t>Growing evidence of increased risk of all-cause mortality </a:t>
            </a:r>
          </a:p>
          <a:p>
            <a:r>
              <a:rPr lang="en-US" sz="2200" dirty="0"/>
              <a:t>Mixed findings for cardiovascular outcomes</a:t>
            </a:r>
          </a:p>
          <a:p>
            <a:r>
              <a:rPr lang="en-US" sz="2200" dirty="0"/>
              <a:t>A few studies have found associations with adverse birth outcomes</a:t>
            </a:r>
          </a:p>
          <a:p>
            <a:r>
              <a:rPr lang="en-US" sz="2200" dirty="0">
                <a:sym typeface="Wingdings" panose="05000000000000000000" pitchFamily="2" charset="2"/>
              </a:rPr>
              <a:t>More research needed</a:t>
            </a:r>
          </a:p>
          <a:p>
            <a:pPr lvl="1"/>
            <a:r>
              <a:rPr lang="en-US" sz="2000" dirty="0">
                <a:sym typeface="Wingdings" panose="05000000000000000000" pitchFamily="2" charset="2"/>
              </a:rPr>
              <a:t>Health outcomes not yet studied or understudied</a:t>
            </a:r>
          </a:p>
          <a:p>
            <a:pPr lvl="1"/>
            <a:r>
              <a:rPr lang="en-US" sz="2000" dirty="0">
                <a:sym typeface="Wingdings" panose="05000000000000000000" pitchFamily="2" charset="2"/>
              </a:rPr>
              <a:t>Further evaluate cardiovascular outcomes</a:t>
            </a:r>
          </a:p>
          <a:p>
            <a:pPr lvl="1"/>
            <a:r>
              <a:rPr lang="en-US" sz="2000" dirty="0">
                <a:sym typeface="Wingdings" panose="05000000000000000000" pitchFamily="2" charset="2"/>
              </a:rPr>
              <a:t>Better understand effects of duration and intensity of wildfire smoke exposures</a:t>
            </a:r>
          </a:p>
          <a:p>
            <a:pPr lvl="1"/>
            <a:r>
              <a:rPr lang="en-US" sz="2000" dirty="0">
                <a:sym typeface="Wingdings" panose="05000000000000000000" pitchFamily="2" charset="2"/>
              </a:rPr>
              <a:t>Identify vulnerable subpopulations</a:t>
            </a:r>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8486" y="417272"/>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4793515" y="1517999"/>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Dr. Colleen E.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Tree>
    <p:extLst>
      <p:ext uri="{BB962C8B-B14F-4D97-AF65-F5344CB8AC3E}">
        <p14:creationId xmlns:p14="http://schemas.microsoft.com/office/powerpoint/2010/main" val="3061110186"/>
      </p:ext>
    </p:extLst>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59438371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8</a:t>
            </a:fld>
            <a:endParaRPr lang="en-US" dirty="0"/>
          </a:p>
        </p:txBody>
      </p:sp>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37807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807</TotalTime>
  <Words>2856</Words>
  <Application>Microsoft Macintosh PowerPoint</Application>
  <PresentationFormat>On-screen Show (4:3)</PresentationFormat>
  <Paragraphs>558</Paragraphs>
  <Slides>31</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Courier New</vt:lpstr>
      <vt:lpstr>Roboto</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Methods – adapt land use regression modeling with machine learning</vt:lpstr>
      <vt:lpstr>2008 northern California wildfires</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Extremely Preliminary Results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61</cp:revision>
  <dcterms:created xsi:type="dcterms:W3CDTF">2018-10-14T04:50:33Z</dcterms:created>
  <dcterms:modified xsi:type="dcterms:W3CDTF">2018-11-09T00:01:29Z</dcterms:modified>
</cp:coreProperties>
</file>